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Questrial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estrial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anguage-independent_specification" TargetMode="External"/><Relationship Id="rId3" Type="http://schemas.openxmlformats.org/officeDocument/2006/relationships/hyperlink" Target="https://en.wikipedia.org/wiki/JavaScript" TargetMode="External"/><Relationship Id="rId4" Type="http://schemas.openxmlformats.org/officeDocument/2006/relationships/hyperlink" Target="https://en.wikipedia.org/wiki/Programming_language" TargetMode="External"/><Relationship Id="rId5" Type="http://schemas.openxmlformats.org/officeDocument/2006/relationships/hyperlink" Target="https://en.wikipedia.org/wiki/Parsin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41c941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41c941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41c94134e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41c94134e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41c94134e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41c94134e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484e14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484e14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JSON is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language-independent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data format. It was derived from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but many modern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programming languages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include code to generate and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parse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JSON-format data.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484e14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484e14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484e14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484e14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4484e14a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4484e14a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41c94134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41c94134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is a programming 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program R in RStudio/RStudio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parts in RStudio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Knitting gets your results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Load times- be patient, don't refresh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Ensure no pop up blockers preventing RMarkdown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41c94134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41c94134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1c94134e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1c94134e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41c94134e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41c94134e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41c94134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41c9413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41c94134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41c94134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41c94134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41c94134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1c94134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1c94134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41c94134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41c94134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41c94134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41c94134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A1A1B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scientists mostly use it for getting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public-apis/public-apis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3schools.com/js/js_json_xml.asp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n.wikipedia.org/wiki/List_of_HTTP_status_code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o.osu.edu/api_code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.osu.edu/bdaaslack" TargetMode="External"/><Relationship Id="rId4" Type="http://schemas.openxmlformats.org/officeDocument/2006/relationships/hyperlink" Target="http://www.leoglowacki.com" TargetMode="External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daaosu.org/conduct/" TargetMode="External"/><Relationship Id="rId4" Type="http://schemas.openxmlformats.org/officeDocument/2006/relationships/hyperlink" Target="https://bdaaosu.org/conduc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jp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311700" y="-875"/>
            <a:ext cx="8520600" cy="126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rgbClr val="BB0000"/>
                </a:solidFill>
                <a:latin typeface="Raleway"/>
                <a:ea typeface="Raleway"/>
                <a:cs typeface="Raleway"/>
                <a:sym typeface="Raleway"/>
              </a:rPr>
              <a:t>Demystifying APIs</a:t>
            </a:r>
            <a:endParaRPr b="1" sz="7500">
              <a:solidFill>
                <a:srgbClr val="BB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b="57481" l="0" r="0" t="0"/>
          <a:stretch/>
        </p:blipFill>
        <p:spPr>
          <a:xfrm>
            <a:off x="2562075" y="1488538"/>
            <a:ext cx="4019854" cy="17092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" name="Google Shape;88;p13"/>
          <p:cNvSpPr txBox="1"/>
          <p:nvPr/>
        </p:nvSpPr>
        <p:spPr>
          <a:xfrm>
            <a:off x="5572025" y="3306200"/>
            <a:ext cx="1848900" cy="10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999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Join our Slack: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419625" y="4643488"/>
            <a:ext cx="34398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go.osu.edu/bdaaslack</a:t>
            </a:r>
            <a:endParaRPr sz="2200"/>
          </a:p>
        </p:txBody>
      </p:sp>
      <p:sp>
        <p:nvSpPr>
          <p:cNvPr id="90" name="Google Shape;90;p13"/>
          <p:cNvSpPr txBox="1"/>
          <p:nvPr/>
        </p:nvSpPr>
        <p:spPr>
          <a:xfrm>
            <a:off x="206600" y="3515300"/>
            <a:ext cx="1459800" cy="60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Sign-in: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87600" y="4643500"/>
            <a:ext cx="32499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go.osu.edu/BDAAsignin</a:t>
            </a:r>
            <a:endParaRPr sz="220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411" y="3033424"/>
            <a:ext cx="1459727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900" y="3033425"/>
            <a:ext cx="1459750" cy="1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has APIs?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425" y="1168050"/>
            <a:ext cx="6483149" cy="3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has APIs?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companies and websites...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github.com/public-apis/public-apis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9675" y="410000"/>
            <a:ext cx="1314124" cy="106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4596" y="2067146"/>
            <a:ext cx="1575400" cy="141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50" y="3329100"/>
            <a:ext cx="1506575" cy="1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345" y="3482995"/>
            <a:ext cx="1314125" cy="13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Object Notation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75" y="2293263"/>
            <a:ext cx="7501650" cy="18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500" y="0"/>
            <a:ext cx="2308500" cy="23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XML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Extensible Markup Language 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38700"/>
            <a:ext cx="5269849" cy="27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600" y="0"/>
            <a:ext cx="3506400" cy="2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vs. XML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1229875"/>
            <a:ext cx="4791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XML is harder to parse than JSON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is parsed into a ready-to-use JavaScript object.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info: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w3schools.com/js/js_json_xml.asp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225" y="734213"/>
            <a:ext cx="3675075" cy="36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Response Status Codes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 Main Classes: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Informational responses (100–199)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Successful responses (200–299)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Redirects (300–399)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Client errors (400–499)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errors (500–599)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wikipedia.org/wiki/List_of_HTTP_status_codes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R Code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this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https://go.osu.edu/api_code</a:t>
            </a:r>
            <a:endParaRPr sz="1450">
              <a:highlight>
                <a:srgbClr val="222529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or create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"Projects" at the 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the "APIs"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project to deploy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"API_Workshop.Rmd" (bottom right)</a:t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727" y="274959"/>
            <a:ext cx="2600575" cy="9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1303800" y="14261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Any Questions?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BDAA Slack R Learning Community!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go.osu.edu/bdaaslack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My Contact Info:</a:t>
            </a:r>
            <a:endParaRPr sz="18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Leo Glowacki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Message me on Slack!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www.LeoGlowacki.com</a:t>
            </a:r>
            <a:endParaRPr sz="1600"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148" y="123598"/>
            <a:ext cx="2245650" cy="25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Etiquette &amp; Code of Conduct 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Please keep your mic on mute unless talking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Questions are welcome and encouraged at any time! Just please ask in the chat during the presentation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meeting will be recorded and posted publicly later. By continuing to be in this workshop, you consent to this recording and its publication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BDAA aspires to create a community built on collaboration, innovation, creativity, and belonging within and across disciplines. To inspire, empower, and connect all members -- whatever race, gender, age, ethnicity, cultural heritage or nationality; religious or political beliefs; sexual orientation or gender identity; or socioeconomic, veteran or ability status -- BDAA is committed to an intersectional, persistent, and self-aware movement towards equal opportunity.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participating in this workshop, you agree to abide by our </a:t>
            </a:r>
            <a:r>
              <a:rPr lang="en" u="sng">
                <a:solidFill>
                  <a:schemeClr val="hlink"/>
                </a:solidFill>
                <a:hlinkClick r:id="rId3"/>
              </a:rPr>
              <a:t>code of conduct</a:t>
            </a:r>
            <a:r>
              <a:rPr lang="en"/>
              <a:t> in support of these values (</a:t>
            </a:r>
            <a:r>
              <a:rPr lang="en" u="sng">
                <a:solidFill>
                  <a:schemeClr val="hlink"/>
                </a:solidFill>
                <a:hlinkClick r:id="rId4"/>
              </a:rPr>
              <a:t>bdaaosu.org/conduct/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311700" y="-875"/>
            <a:ext cx="8520600" cy="126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rgbClr val="BB0000"/>
                </a:solidFill>
                <a:latin typeface="Raleway"/>
                <a:ea typeface="Raleway"/>
                <a:cs typeface="Raleway"/>
                <a:sym typeface="Raleway"/>
              </a:rPr>
              <a:t>Demystifying APIs</a:t>
            </a:r>
            <a:endParaRPr b="1" sz="7500">
              <a:solidFill>
                <a:srgbClr val="BB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57481" l="0" r="0" t="0"/>
          <a:stretch/>
        </p:blipFill>
        <p:spPr>
          <a:xfrm>
            <a:off x="2562075" y="1488538"/>
            <a:ext cx="4019854" cy="17092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5"/>
          <p:cNvSpPr txBox="1"/>
          <p:nvPr/>
        </p:nvSpPr>
        <p:spPr>
          <a:xfrm>
            <a:off x="5572025" y="3306200"/>
            <a:ext cx="1848900" cy="10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999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Join our Slack: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419625" y="4643488"/>
            <a:ext cx="34398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go.osu.edu/bdaaslack</a:t>
            </a:r>
            <a:endParaRPr sz="2200"/>
          </a:p>
        </p:txBody>
      </p:sp>
      <p:sp>
        <p:nvSpPr>
          <p:cNvPr id="109" name="Google Shape;109;p15"/>
          <p:cNvSpPr txBox="1"/>
          <p:nvPr/>
        </p:nvSpPr>
        <p:spPr>
          <a:xfrm>
            <a:off x="206600" y="3515300"/>
            <a:ext cx="1459800" cy="60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Sign-in: </a:t>
            </a:r>
            <a:endParaRPr b="1" sz="30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B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87600" y="4643500"/>
            <a:ext cx="3249900" cy="44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1900"/>
              <a:buFont typeface="Arial"/>
              <a:buNone/>
            </a:pPr>
            <a:r>
              <a:rPr b="1" lang="en" sz="2200">
                <a:solidFill>
                  <a:srgbClr val="BB0000"/>
                </a:solidFill>
                <a:latin typeface="Questrial"/>
                <a:ea typeface="Questrial"/>
                <a:cs typeface="Questrial"/>
                <a:sym typeface="Questrial"/>
              </a:rPr>
              <a:t>go.osu.edu/BDAAsignin</a:t>
            </a:r>
            <a:endParaRPr sz="2200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411" y="3033424"/>
            <a:ext cx="1459727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900" y="3033425"/>
            <a:ext cx="1459750" cy="1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about APIs, HTTP Requests, JSON, etc…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some APIs!</a:t>
            </a:r>
            <a:endParaRPr/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Will...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100" y="2985700"/>
            <a:ext cx="3328200" cy="17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2688177"/>
            <a:ext cx="3328200" cy="21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5">
            <a:alphaModFix/>
          </a:blip>
          <a:srcRect b="0" l="0" r="56915" t="0"/>
          <a:stretch/>
        </p:blipFill>
        <p:spPr>
          <a:xfrm>
            <a:off x="6577200" y="68324"/>
            <a:ext cx="2340000" cy="30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311700" y="1152475"/>
            <a:ext cx="54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Glowacki (he/him/his)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5th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Major: Data Analytics and Music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BDAA Education Director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Certified RStudio Instructor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Sweater or Hoodie?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000" y="76550"/>
            <a:ext cx="1550001" cy="15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950" y="1811300"/>
            <a:ext cx="1984051" cy="314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399" y="1811300"/>
            <a:ext cx="2362797" cy="31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 Intro Breakout Rooms</a:t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are you from?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Sweater or Hoodie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725" y="2758125"/>
            <a:ext cx="3657400" cy="22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potential alternative to web scraping… APIs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goal as web scraping - get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APIs can also interact with the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register w/service &amp; make calls to it that are followed by a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Formatting is usually easier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legal if/when scraping is not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Easier when interaction is necessary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websites/services have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not always current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Rate limits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API?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Programming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Easy, defined way to interact with a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efines: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kinds of calls or requests that can be made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make them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data formats that should be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conventions to follow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r>
              <a:rPr lang="en"/>
              <a:t> Uses</a:t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3200"/>
            <a:ext cx="4323975" cy="29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027" y="474600"/>
            <a:ext cx="2359276" cy="419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